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60" r:id="rId4"/>
    <p:sldId id="314" r:id="rId5"/>
    <p:sldId id="272" r:id="rId6"/>
    <p:sldId id="281" r:id="rId7"/>
    <p:sldId id="270" r:id="rId8"/>
    <p:sldId id="271" r:id="rId9"/>
    <p:sldId id="304" r:id="rId10"/>
    <p:sldId id="274" r:id="rId11"/>
    <p:sldId id="312" r:id="rId12"/>
    <p:sldId id="303" r:id="rId13"/>
    <p:sldId id="299" r:id="rId14"/>
    <p:sldId id="296" r:id="rId15"/>
    <p:sldId id="313" r:id="rId16"/>
    <p:sldId id="300" r:id="rId17"/>
    <p:sldId id="265" r:id="rId18"/>
    <p:sldId id="301" r:id="rId19"/>
    <p:sldId id="263" r:id="rId20"/>
    <p:sldId id="302" r:id="rId21"/>
    <p:sldId id="306" r:id="rId22"/>
    <p:sldId id="307" r:id="rId23"/>
    <p:sldId id="308" r:id="rId24"/>
    <p:sldId id="309" r:id="rId25"/>
    <p:sldId id="310" r:id="rId26"/>
    <p:sldId id="278" r:id="rId27"/>
    <p:sldId id="288" r:id="rId28"/>
  </p:sldIdLst>
  <p:sldSz cx="9144000" cy="5143500" type="screen16x9"/>
  <p:notesSz cx="6858000" cy="9144000"/>
  <p:embeddedFontLst>
    <p:embeddedFont>
      <p:font typeface="Source Sans Pro" panose="020B0604020202020204" charset="0"/>
      <p:regular r:id="rId30"/>
      <p:bold r:id="rId31"/>
      <p:italic r:id="rId32"/>
      <p:boldItalic r:id="rId33"/>
    </p:embeddedFont>
    <p:embeddedFont>
      <p:font typeface="Oswa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552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5541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d566ac1d1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d566ac1d1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d566ac1d1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d566ac1d1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cd566ac1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cd566ac1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25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body" idx="1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5" name="Google Shape;375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ONLINE STORE ANALYTIC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467544" y="3939902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rgbClr val="00CEF6"/>
                </a:solidFill>
              </a:rPr>
              <a:t>Transaction Patterns That Occurred in the Last 2 Years</a:t>
            </a: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3478"/>
            <a:ext cx="7632848" cy="381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529208" y="4011910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b="1" dirty="0">
                <a:solidFill>
                  <a:srgbClr val="00CEF6"/>
                </a:solidFill>
              </a:rPr>
              <a:t>Transaction Pattern According to the Time of Transaction</a:t>
            </a: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1" y="122569"/>
            <a:ext cx="3906535" cy="1953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33" y="122569"/>
            <a:ext cx="3904559" cy="1952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44" y="2050962"/>
            <a:ext cx="3904557" cy="19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"/>
          <p:cNvSpPr txBox="1">
            <a:spLocks noGrp="1"/>
          </p:cNvSpPr>
          <p:nvPr>
            <p:ph type="title"/>
          </p:nvPr>
        </p:nvSpPr>
        <p:spPr>
          <a:xfrm>
            <a:off x="1006593" y="627534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</a:t>
            </a:r>
            <a:r>
              <a:rPr lang="id-ID" dirty="0" smtClean="0"/>
              <a:t>.</a:t>
            </a:r>
            <a:r>
              <a:rPr lang="en" dirty="0" smtClean="0"/>
              <a:t>W</a:t>
            </a:r>
            <a:r>
              <a:rPr lang="id-ID" dirty="0" smtClean="0"/>
              <a:t>.</a:t>
            </a:r>
            <a:r>
              <a:rPr lang="en" dirty="0" smtClean="0"/>
              <a:t>O</a:t>
            </a:r>
            <a:r>
              <a:rPr lang="id-ID" dirty="0" smtClean="0"/>
              <a:t>.</a:t>
            </a:r>
            <a:r>
              <a:rPr lang="en" dirty="0" smtClean="0"/>
              <a:t>T ANALYSIS</a:t>
            </a:r>
            <a:r>
              <a:rPr lang="id-ID" dirty="0"/>
              <a:t> </a:t>
            </a:r>
            <a:r>
              <a:rPr lang="id-ID" dirty="0" smtClean="0"/>
              <a:t>BASED ON DATA</a:t>
            </a:r>
            <a:endParaRPr dirty="0"/>
          </a:p>
        </p:txBody>
      </p:sp>
      <p:sp>
        <p:nvSpPr>
          <p:cNvPr id="831" name="Google Shape;831;p4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32" name="Google Shape;832;p42"/>
          <p:cNvSpPr/>
          <p:nvPr/>
        </p:nvSpPr>
        <p:spPr>
          <a:xfrm>
            <a:off x="825300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r>
              <a:rPr lang="id-ID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lang="id-ID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ocean business</a:t>
            </a:r>
          </a:p>
          <a:p>
            <a:pPr lvl="0" algn="l" rtl="0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Goods </a:t>
            </a:r>
            <a:r>
              <a:rPr lang="en-US" sz="1200" b="1" dirty="0" err="1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cencel</a:t>
            </a:r>
            <a:r>
              <a:rPr lang="en-US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by customers are very few (below 1 percent</a:t>
            </a:r>
            <a:r>
              <a:rPr lang="id-ID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4656162" y="1420675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r>
              <a:rPr lang="id-ID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id-ID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id-ID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</a:t>
            </a:r>
            <a:r>
              <a:rPr lang="id-ID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segmentation </a:t>
            </a:r>
          </a:p>
          <a:p>
            <a:pPr lvl="0" algn="r">
              <a:buClr>
                <a:schemeClr val="dk1"/>
              </a:buClr>
              <a:buSzPts val="1100"/>
            </a:pPr>
            <a:endParaRPr lang="id-ID" sz="1200" b="1" dirty="0" smtClean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r"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 Penetration Only Focuses on 1 Region</a:t>
            </a:r>
            <a:endParaRPr lang="en" sz="1200" b="1" dirty="0" smtClean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4" name="Google Shape;834;p42"/>
          <p:cNvSpPr/>
          <p:nvPr/>
        </p:nvSpPr>
        <p:spPr>
          <a:xfrm>
            <a:off x="825300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 outside the UK tend to buy more expensive </a:t>
            </a:r>
            <a:r>
              <a:rPr lang="en-US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</a:t>
            </a:r>
            <a:endParaRPr lang="id-ID" sz="1200" b="1" dirty="0" smtClean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Strong customer base in the </a:t>
            </a:r>
            <a:r>
              <a:rPr lang="en-US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UK</a:t>
            </a:r>
            <a:endParaRPr lang="id-ID" sz="1200" b="1" dirty="0" smtClean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Customers as Resellers </a:t>
            </a:r>
            <a:endParaRPr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4656162" y="2958593"/>
            <a:ext cx="3678600" cy="138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id-ID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Sales revenue </a:t>
            </a:r>
            <a:r>
              <a:rPr lang="id-ID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</a:t>
            </a:r>
          </a:p>
          <a:p>
            <a:pPr lvl="0" algn="r">
              <a:buClr>
                <a:schemeClr val="dk1"/>
              </a:buClr>
              <a:buSzPts val="1100"/>
            </a:pPr>
            <a:endParaRPr lang="id-ID" sz="1200" b="1" dirty="0" smtClean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r">
              <a:buClr>
                <a:schemeClr val="dk1"/>
              </a:buClr>
              <a:buSzPts val="1100"/>
            </a:pPr>
            <a:r>
              <a:rPr lang="id-ID" sz="1200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</a:t>
            </a:r>
            <a:r>
              <a:rPr lang="id-ID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retention</a:t>
            </a:r>
            <a:endParaRPr sz="1200" b="1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6" name="Google Shape;836;p42"/>
          <p:cNvSpPr/>
          <p:nvPr/>
        </p:nvSpPr>
        <p:spPr>
          <a:xfrm>
            <a:off x="344799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2"/>
          <p:cNvSpPr/>
          <p:nvPr/>
        </p:nvSpPr>
        <p:spPr>
          <a:xfrm rot="5400000">
            <a:off x="3600503" y="1748626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 rot="10800000">
            <a:off x="360050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 rot="-5400000">
            <a:off x="3447993" y="1902319"/>
            <a:ext cx="2113800" cy="21138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>
            <a:off x="4010867" y="2189570"/>
            <a:ext cx="240363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S</a:t>
            </a:r>
          </a:p>
        </p:txBody>
      </p:sp>
      <p:sp>
        <p:nvSpPr>
          <p:cNvPr id="841" name="Google Shape;841;p42"/>
          <p:cNvSpPr/>
          <p:nvPr/>
        </p:nvSpPr>
        <p:spPr>
          <a:xfrm>
            <a:off x="4899094" y="2196322"/>
            <a:ext cx="347312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W</a:t>
            </a:r>
          </a:p>
        </p:txBody>
      </p:sp>
      <p:sp>
        <p:nvSpPr>
          <p:cNvPr id="842" name="Google Shape;842;p42"/>
          <p:cNvSpPr/>
          <p:nvPr/>
        </p:nvSpPr>
        <p:spPr>
          <a:xfrm>
            <a:off x="3980619" y="3157165"/>
            <a:ext cx="263590" cy="44992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O</a:t>
            </a:r>
          </a:p>
        </p:txBody>
      </p:sp>
      <p:sp>
        <p:nvSpPr>
          <p:cNvPr id="843" name="Google Shape;843;p42"/>
          <p:cNvSpPr/>
          <p:nvPr/>
        </p:nvSpPr>
        <p:spPr>
          <a:xfrm>
            <a:off x="4999021" y="3163916"/>
            <a:ext cx="228480" cy="4375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Oswald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8617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0"/>
      <p:bldP spid="832" grpId="0" animBg="1"/>
      <p:bldP spid="833" grpId="0" animBg="1"/>
      <p:bldP spid="834" grpId="0" animBg="1"/>
      <p:bldP spid="835" grpId="0" animBg="1"/>
      <p:bldP spid="836" grpId="0" animBg="1"/>
      <p:bldP spid="837" grpId="0" animBg="1"/>
      <p:bldP spid="838" grpId="0" animBg="1"/>
      <p:bldP spid="839" grpId="0" animBg="1"/>
      <p:bldP spid="840" grpId="0"/>
      <p:bldP spid="841" grpId="0"/>
      <p:bldP spid="842" grpId="0"/>
      <p:bldP spid="8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dirty="0"/>
              <a:t>MARKET EXPANSION</a:t>
            </a:r>
            <a:endParaRPr dirty="0"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Market Expansion ?? Is it necessary to ??!! </a:t>
            </a:r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13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/>
      <p:bldP spid="742" grpId="0" build="p"/>
      <p:bldP spid="7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838" y="31767"/>
            <a:ext cx="3412602" cy="21328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22" y="51470"/>
            <a:ext cx="3412602" cy="21328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6875"/>
            <a:ext cx="8312727" cy="23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11902"/>
            <a:ext cx="3456000" cy="172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Transaction Patterns in Expansion Target Countries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211710"/>
            <a:ext cx="3456379" cy="17281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57" y="123478"/>
            <a:ext cx="388843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7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RFM MODELS &amp; K-MEANS CLUSTERING</a:t>
            </a:r>
            <a:endParaRPr dirty="0"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It's time for modeling!!! </a:t>
            </a:r>
          </a:p>
          <a:p>
            <a:pPr marL="0" lvl="0" indent="0"/>
            <a:endParaRPr lang="id-ID" dirty="0"/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0" b="1" dirty="0">
                <a:solidFill>
                  <a:schemeClr val="accent2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0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/>
      <p:bldP spid="742" grpId="0" build="p"/>
      <p:bldP spid="7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RFM MODEL</a:t>
            </a:r>
            <a:endParaRPr dirty="0"/>
          </a:p>
        </p:txBody>
      </p:sp>
      <p:sp>
        <p:nvSpPr>
          <p:cNvPr id="541" name="Google Shape;541;p22"/>
          <p:cNvSpPr txBox="1">
            <a:spLocks noGrp="1"/>
          </p:cNvSpPr>
          <p:nvPr>
            <p:ph type="body" idx="1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d-ID" sz="1800" dirty="0" smtClean="0"/>
              <a:t>RECENCY</a:t>
            </a: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d-ID" sz="1800" dirty="0" smtClean="0"/>
              <a:t>FREQUENCY</a:t>
            </a: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id-ID" sz="1800" dirty="0" smtClean="0"/>
              <a:t>MONETERY</a:t>
            </a:r>
            <a:endParaRPr sz="1800" dirty="0"/>
          </a:p>
        </p:txBody>
      </p:sp>
      <p:pic>
        <p:nvPicPr>
          <p:cNvPr id="542" name="Google Shape;542;p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>
            <a:spLocks noGrp="1"/>
          </p:cNvSpPr>
          <p:nvPr>
            <p:ph type="body" idx="1"/>
          </p:nvPr>
        </p:nvSpPr>
        <p:spPr>
          <a:xfrm>
            <a:off x="6228184" y="1641300"/>
            <a:ext cx="2580300" cy="24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1800" dirty="0"/>
              <a:t>Benefit: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Personalization and targeting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Customer retention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Marketing optimization </a:t>
            </a:r>
          </a:p>
        </p:txBody>
      </p:sp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/>
      <p:bldP spid="541" grpId="0" uiExpand="1" build="p"/>
      <p:bldP spid="54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1"/>
          <p:cNvSpPr txBox="1">
            <a:spLocks noGrp="1"/>
          </p:cNvSpPr>
          <p:nvPr>
            <p:ph type="body" idx="1"/>
          </p:nvPr>
        </p:nvSpPr>
        <p:spPr>
          <a:xfrm>
            <a:off x="529208" y="4011910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id-ID" b="1" dirty="0">
                <a:solidFill>
                  <a:srgbClr val="00CEF6"/>
                </a:solidFill>
              </a:rPr>
              <a:t>Statistical </a:t>
            </a:r>
            <a:r>
              <a:rPr lang="id-ID" b="1" dirty="0" smtClean="0">
                <a:solidFill>
                  <a:srgbClr val="00CEF6"/>
                </a:solidFill>
              </a:rPr>
              <a:t>Visualization (RFM)</a:t>
            </a:r>
            <a:endParaRPr lang="id-ID" b="1" dirty="0">
              <a:solidFill>
                <a:srgbClr val="00CEF6"/>
              </a:solidFill>
            </a:endParaRPr>
          </a:p>
        </p:txBody>
      </p:sp>
      <p:sp>
        <p:nvSpPr>
          <p:cNvPr id="660" name="Google Shape;660;p3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" y="395185"/>
            <a:ext cx="3864387" cy="3864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58114"/>
            <a:ext cx="2132876" cy="2132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67" y="2336455"/>
            <a:ext cx="2132876" cy="21328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92" y="987574"/>
            <a:ext cx="2346164" cy="23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accent2"/>
                </a:solidFill>
              </a:rPr>
              <a:t>RFM Table </a:t>
            </a:r>
            <a:r>
              <a:rPr lang="en-US" dirty="0"/>
              <a:t>Results Processed in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Lab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5" y="1491630"/>
            <a:ext cx="8458549" cy="2361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HELLO!</a:t>
            </a:r>
            <a:endParaRPr sz="100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I am </a:t>
            </a:r>
            <a:r>
              <a:rPr lang="id-ID" sz="3600" b="1" dirty="0" smtClean="0"/>
              <a:t>Bayu Nugroho</a:t>
            </a:r>
            <a:endParaRPr sz="3600" b="1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I am </a:t>
            </a:r>
            <a:r>
              <a:rPr lang="id-ID" dirty="0" smtClean="0"/>
              <a:t>very happy standing here to give a presentation to you.</a:t>
            </a:r>
            <a:r>
              <a:rPr lang="en" dirty="0" smtClean="0"/>
              <a:t> </a:t>
            </a:r>
            <a:endParaRPr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You </a:t>
            </a:r>
            <a:r>
              <a:rPr lang="en" dirty="0"/>
              <a:t>can find me </a:t>
            </a:r>
            <a:r>
              <a:rPr lang="en" dirty="0" smtClean="0"/>
              <a:t>at</a:t>
            </a:r>
            <a:r>
              <a:rPr lang="id-ID" dirty="0" smtClean="0"/>
              <a:t> bayunugrozzz@gmail.com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/>
      <p:bldP spid="47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259632" y="339502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proportion of Customer class and RFM Type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61" y="1203598"/>
            <a:ext cx="3024337" cy="3024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781" y="1203598"/>
            <a:ext cx="3036761" cy="303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7494"/>
            <a:ext cx="6996600" cy="715800"/>
          </a:xfrm>
        </p:spPr>
        <p:txBody>
          <a:bodyPr/>
          <a:lstStyle/>
          <a:p>
            <a:r>
              <a:rPr lang="id-ID" dirty="0" smtClean="0"/>
              <a:t>K-MEANS CLUSTERING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759" y="1192664"/>
            <a:ext cx="3339900" cy="2665800"/>
          </a:xfrm>
        </p:spPr>
        <p:txBody>
          <a:bodyPr/>
          <a:lstStyle/>
          <a:p>
            <a:pPr marL="114300" indent="0">
              <a:buNone/>
            </a:pPr>
            <a:r>
              <a:rPr lang="id-ID" sz="1100" dirty="0"/>
              <a:t>WHAT IS KMEANS </a:t>
            </a:r>
            <a:r>
              <a:rPr lang="id-ID" sz="1100" dirty="0" smtClean="0"/>
              <a:t>CLUSTERING?</a:t>
            </a:r>
            <a:endParaRPr lang="id-ID" sz="1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44008" y="1151468"/>
            <a:ext cx="3339900" cy="2665800"/>
          </a:xfrm>
        </p:spPr>
        <p:txBody>
          <a:bodyPr/>
          <a:lstStyle/>
          <a:p>
            <a:pPr marL="114300" indent="0">
              <a:buNone/>
            </a:pPr>
            <a:r>
              <a:rPr lang="id-ID" sz="1100" dirty="0" smtClean="0"/>
              <a:t>HOW TO DO IT?</a:t>
            </a:r>
          </a:p>
          <a:p>
            <a:pPr marL="114300" indent="0">
              <a:buNone/>
            </a:pP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77" y="1707654"/>
            <a:ext cx="2565532" cy="2330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7654"/>
            <a:ext cx="3242739" cy="16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3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2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93204" y="395966"/>
            <a:ext cx="8229600" cy="519600"/>
          </a:xfrm>
        </p:spPr>
        <p:txBody>
          <a:bodyPr/>
          <a:lstStyle/>
          <a:p>
            <a:r>
              <a:rPr lang="en-US" b="1" dirty="0"/>
              <a:t>HOW TO DETERMINE THE NUMBER OF CLUSTERS IN </a:t>
            </a:r>
            <a:r>
              <a:rPr lang="en-US" b="1" dirty="0" smtClean="0"/>
              <a:t>KMEANS</a:t>
            </a:r>
            <a:r>
              <a:rPr lang="id-ID" b="1" dirty="0" smtClean="0"/>
              <a:t>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915566"/>
            <a:ext cx="422483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67544" y="251950"/>
            <a:ext cx="8229600" cy="519600"/>
          </a:xfrm>
        </p:spPr>
        <p:txBody>
          <a:bodyPr/>
          <a:lstStyle/>
          <a:p>
            <a:r>
              <a:rPr lang="id-ID" b="1" dirty="0" smtClean="0"/>
              <a:t>KMEANS CLUSTERING RESULT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9" y="751672"/>
            <a:ext cx="3744416" cy="3732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24" y="717544"/>
            <a:ext cx="4248472" cy="24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5536" y="267494"/>
            <a:ext cx="8229600" cy="519600"/>
          </a:xfrm>
        </p:spPr>
        <p:txBody>
          <a:bodyPr/>
          <a:lstStyle/>
          <a:p>
            <a:r>
              <a:rPr lang="id-ID" dirty="0" smtClean="0"/>
              <a:t>PROPORTION AND </a:t>
            </a:r>
            <a:r>
              <a:rPr lang="en-US" dirty="0" smtClean="0"/>
              <a:t>A</a:t>
            </a:r>
            <a:r>
              <a:rPr lang="id-ID" dirty="0"/>
              <a:t>P</a:t>
            </a:r>
            <a:r>
              <a:rPr lang="en-US" dirty="0" smtClean="0"/>
              <a:t>PLICATION </a:t>
            </a:r>
            <a:r>
              <a:rPr lang="en-US" dirty="0"/>
              <a:t>OF K-MEANS CLUSTERING ON CUSTOMER DATA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001925"/>
            <a:ext cx="3071839" cy="30243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43558"/>
            <a:ext cx="360040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3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LET’S </a:t>
            </a:r>
            <a:r>
              <a:rPr lang="en" dirty="0" smtClean="0">
                <a:solidFill>
                  <a:schemeClr val="accent2"/>
                </a:solidFill>
              </a:rPr>
              <a:t>REVIEW</a:t>
            </a:r>
            <a:r>
              <a:rPr lang="id-ID" dirty="0">
                <a:solidFill>
                  <a:schemeClr val="accent2"/>
                </a:solidFill>
              </a:rPr>
              <a:t> </a:t>
            </a:r>
            <a:r>
              <a:rPr lang="id-ID" dirty="0" smtClean="0"/>
              <a:t>WHAT </a:t>
            </a:r>
            <a:r>
              <a:rPr lang="id-ID" dirty="0"/>
              <a:t>HAS BEEN DISCUSSED</a:t>
            </a:r>
            <a:endParaRPr dirty="0"/>
          </a:p>
        </p:txBody>
      </p:sp>
      <p:sp>
        <p:nvSpPr>
          <p:cNvPr id="627" name="Google Shape;627;p30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100" b="1" dirty="0" smtClean="0"/>
              <a:t>Market Expansion</a:t>
            </a:r>
            <a:endParaRPr sz="1100" b="1" dirty="0"/>
          </a:p>
          <a:p>
            <a:pPr marL="0" lvl="0" indent="0">
              <a:buNone/>
            </a:pPr>
            <a:r>
              <a:rPr lang="en-US" sz="1100" dirty="0"/>
              <a:t>Determine strategies for market expansion so that sales do not depend on one region</a:t>
            </a:r>
            <a:endParaRPr sz="1100" dirty="0"/>
          </a:p>
        </p:txBody>
      </p:sp>
      <p:sp>
        <p:nvSpPr>
          <p:cNvPr id="628" name="Google Shape;628;p30"/>
          <p:cNvSpPr txBox="1">
            <a:spLocks noGrp="1"/>
          </p:cNvSpPr>
          <p:nvPr>
            <p:ph type="body" idx="2"/>
          </p:nvPr>
        </p:nvSpPr>
        <p:spPr>
          <a:xfrm>
            <a:off x="3815270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100" b="1" dirty="0" smtClean="0"/>
              <a:t>Trend Transaction</a:t>
            </a:r>
            <a:endParaRPr sz="1100" b="1" dirty="0"/>
          </a:p>
          <a:p>
            <a:pPr marL="0" lvl="0" indent="0">
              <a:buNone/>
            </a:pPr>
            <a:r>
              <a:rPr lang="en-US" sz="1100" dirty="0"/>
              <a:t>Using </a:t>
            </a:r>
            <a:r>
              <a:rPr lang="en-US" sz="1100" dirty="0" smtClean="0"/>
              <a:t> </a:t>
            </a:r>
            <a:r>
              <a:rPr lang="en-US" sz="1100" dirty="0"/>
              <a:t>Trend </a:t>
            </a:r>
            <a:r>
              <a:rPr lang="id-ID" sz="1100" dirty="0" smtClean="0"/>
              <a:t>chart </a:t>
            </a:r>
            <a:r>
              <a:rPr lang="en-US" sz="1100" dirty="0" smtClean="0"/>
              <a:t>as </a:t>
            </a:r>
            <a:r>
              <a:rPr lang="en-US" sz="1100" dirty="0"/>
              <a:t>a Reference for Market Expansion Strategy</a:t>
            </a:r>
            <a:endParaRPr sz="1100" dirty="0"/>
          </a:p>
        </p:txBody>
      </p:sp>
      <p:sp>
        <p:nvSpPr>
          <p:cNvPr id="629" name="Google Shape;629;p30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100" b="1" dirty="0" smtClean="0"/>
              <a:t>Customer Segmentation</a:t>
            </a:r>
            <a:endParaRPr sz="1100" b="1" dirty="0"/>
          </a:p>
          <a:p>
            <a:pPr marL="0" lvl="0" indent="0">
              <a:buNone/>
            </a:pPr>
            <a:r>
              <a:rPr lang="en-US" sz="1100" dirty="0"/>
              <a:t>Using RFM models and K-means clustering as a basis for customer segmentation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30" name="Google Shape;630;p30"/>
          <p:cNvSpPr txBox="1">
            <a:spLocks noGrp="1"/>
          </p:cNvSpPr>
          <p:nvPr>
            <p:ph type="body" idx="1"/>
          </p:nvPr>
        </p:nvSpPr>
        <p:spPr>
          <a:xfrm>
            <a:off x="2402063" y="2920081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100" b="1" dirty="0" smtClean="0"/>
              <a:t>Marketing campaigns</a:t>
            </a:r>
          </a:p>
          <a:p>
            <a:pPr marL="0" lvl="0" indent="0">
              <a:buNone/>
            </a:pPr>
            <a:r>
              <a:rPr lang="en-US" sz="1100" dirty="0"/>
              <a:t>Combining trend charts and customer segmentation as consideration for campaigns that will be used </a:t>
            </a:r>
            <a:endParaRPr sz="1100" dirty="0"/>
          </a:p>
        </p:txBody>
      </p:sp>
      <p:sp>
        <p:nvSpPr>
          <p:cNvPr id="631" name="Google Shape;631;p30"/>
          <p:cNvSpPr txBox="1">
            <a:spLocks noGrp="1"/>
          </p:cNvSpPr>
          <p:nvPr>
            <p:ph type="body" idx="2"/>
          </p:nvPr>
        </p:nvSpPr>
        <p:spPr>
          <a:xfrm>
            <a:off x="5567922" y="2859782"/>
            <a:ext cx="2227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100" b="1" dirty="0" smtClean="0"/>
              <a:t>Company goals</a:t>
            </a:r>
            <a:endParaRPr lang="id-ID" sz="1100" b="1" dirty="0"/>
          </a:p>
          <a:p>
            <a:pPr marL="0" lvl="0" indent="0">
              <a:buNone/>
            </a:pPr>
            <a:r>
              <a:rPr lang="en-US" sz="1100" dirty="0"/>
              <a:t>Combining various methods of analysis results to achieve the target that the company wants</a:t>
            </a:r>
            <a:endParaRPr sz="1100" dirty="0"/>
          </a:p>
        </p:txBody>
      </p:sp>
      <p:sp>
        <p:nvSpPr>
          <p:cNvPr id="643" name="Google Shape;643;p30"/>
          <p:cNvSpPr/>
          <p:nvPr/>
        </p:nvSpPr>
        <p:spPr>
          <a:xfrm>
            <a:off x="656016" y="1157798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2" name="Google Shape;1213;p48"/>
          <p:cNvGrpSpPr/>
          <p:nvPr/>
        </p:nvGrpSpPr>
        <p:grpSpPr>
          <a:xfrm>
            <a:off x="3489420" y="1162520"/>
            <a:ext cx="378750" cy="305468"/>
            <a:chOff x="4610450" y="3703750"/>
            <a:chExt cx="453050" cy="332175"/>
          </a:xfrm>
          <a:solidFill>
            <a:schemeClr val="accent1"/>
          </a:solidFill>
        </p:grpSpPr>
        <p:sp>
          <p:nvSpPr>
            <p:cNvPr id="33" name="Google Shape;1214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4" name="Google Shape;1215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39" name="Google Shape;1157;p48"/>
          <p:cNvSpPr/>
          <p:nvPr/>
        </p:nvSpPr>
        <p:spPr>
          <a:xfrm>
            <a:off x="6362261" y="1157798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1196;p48"/>
          <p:cNvGrpSpPr/>
          <p:nvPr/>
        </p:nvGrpSpPr>
        <p:grpSpPr>
          <a:xfrm>
            <a:off x="2059909" y="3061965"/>
            <a:ext cx="366502" cy="292496"/>
            <a:chOff x="1921475" y="3695200"/>
            <a:chExt cx="438400" cy="349875"/>
          </a:xfrm>
          <a:solidFill>
            <a:schemeClr val="accent4"/>
          </a:solidFill>
        </p:grpSpPr>
        <p:sp>
          <p:nvSpPr>
            <p:cNvPr id="41" name="Google Shape;1197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8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9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128;p48"/>
          <p:cNvGrpSpPr/>
          <p:nvPr/>
        </p:nvGrpSpPr>
        <p:grpSpPr>
          <a:xfrm>
            <a:off x="5208906" y="2955020"/>
            <a:ext cx="358351" cy="381822"/>
            <a:chOff x="5970800" y="1619250"/>
            <a:chExt cx="428650" cy="456725"/>
          </a:xfrm>
          <a:solidFill>
            <a:srgbClr val="7030A0"/>
          </a:solidFill>
        </p:grpSpPr>
        <p:sp>
          <p:nvSpPr>
            <p:cNvPr id="45" name="Google Shape;1129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0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31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2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33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63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/>
      <p:bldP spid="627" grpId="0" uiExpand="1" build="p"/>
      <p:bldP spid="628" grpId="0" uiExpand="1" build="p"/>
      <p:bldP spid="629" grpId="0" uiExpand="1" build="p"/>
      <p:bldP spid="630" grpId="0" uiExpand="1" build="p"/>
      <p:bldP spid="631" grpId="0" uiExpand="1" build="p"/>
      <p:bldP spid="643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720" name="Google Shape;72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dirty="0" smtClean="0"/>
              <a:t>bayunugrozzz@gmail.com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721" name="Google Shape;721;p3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" grpId="0"/>
      <p:bldP spid="72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4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915" name="Google Shape;915;p4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919" name="Google Shape;919;p45"/>
          <p:cNvSpPr txBox="1"/>
          <p:nvPr/>
        </p:nvSpPr>
        <p:spPr>
          <a:xfrm>
            <a:off x="3853827" y="3226600"/>
            <a:ext cx="1624459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" b="1" dirty="0" smtClean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Bayu Setyo Aji Nugroho</a:t>
            </a: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id-ID" sz="8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ANALYST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" dirty="0" smtClean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“Hidup bukan hanya tentang hasil tapi tetaplah percaya akan PROSES untuk mencapai hasil tersebut”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39" y="1275606"/>
            <a:ext cx="1656184" cy="1656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4" grpId="0"/>
      <p:bldP spid="9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dirty="0" smtClean="0"/>
              <a:t>Information is the oil of the 21st century, and analytics is the combustion engine</a:t>
            </a:r>
            <a:r>
              <a:rPr lang="en" dirty="0" smtClean="0"/>
              <a:t>.</a:t>
            </a:r>
            <a:endParaRPr lang="id-ID" dirty="0" smtClean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d-ID" sz="1400" dirty="0" smtClean="0"/>
              <a:t>-peter sondergaard-</a:t>
            </a:r>
            <a:endParaRPr sz="1400"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267494"/>
            <a:ext cx="6996600" cy="432048"/>
          </a:xfrm>
        </p:spPr>
        <p:txBody>
          <a:bodyPr/>
          <a:lstStyle/>
          <a:p>
            <a:r>
              <a:rPr lang="id-ID" dirty="0"/>
              <a:t>ABOUT DATASETS AND </a:t>
            </a:r>
            <a:r>
              <a:rPr lang="id-ID" dirty="0" smtClean="0"/>
              <a:t>ANALYTIC </a:t>
            </a:r>
            <a:r>
              <a:rPr lang="id-ID" dirty="0"/>
              <a:t>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850" y="987574"/>
            <a:ext cx="6996600" cy="3168352"/>
          </a:xfrm>
        </p:spPr>
        <p:txBody>
          <a:bodyPr/>
          <a:lstStyle/>
          <a:p>
            <a:r>
              <a:rPr lang="id-ID" sz="1400" dirty="0" smtClean="0"/>
              <a:t>This datasets wich contains all the transactions occuring between 01/12/2010 and 09/12/2011 for UK-based and registered non-store online retail. The company mainly sells unique all-occasion gifts and many customers of the company are wholesalers.</a:t>
            </a:r>
          </a:p>
          <a:p>
            <a:r>
              <a:rPr lang="en-US" sz="1400" dirty="0"/>
              <a:t>In this analysis, there are several data analysis techniques such as exponential </a:t>
            </a:r>
            <a:r>
              <a:rPr lang="en-US" sz="1400" dirty="0" err="1"/>
              <a:t>smothing</a:t>
            </a:r>
            <a:r>
              <a:rPr lang="en-US" sz="1400" dirty="0"/>
              <a:t> techniques on time-series data, RFM models and K-MEANS clustering for customer segmentation</a:t>
            </a:r>
            <a:r>
              <a:rPr lang="en-US" sz="1400" dirty="0" smtClean="0"/>
              <a:t>.</a:t>
            </a:r>
            <a:endParaRPr lang="id-ID" sz="1400" dirty="0" smtClean="0"/>
          </a:p>
          <a:p>
            <a:r>
              <a:rPr lang="en-US" sz="1400" dirty="0"/>
              <a:t>The tool used in this analysis is </a:t>
            </a:r>
            <a:r>
              <a:rPr lang="en-US" sz="1400" dirty="0" err="1"/>
              <a:t>Jupyter</a:t>
            </a:r>
            <a:r>
              <a:rPr lang="en-US" sz="1400" dirty="0"/>
              <a:t> Lab with Python programming language. Libraries used in the analysis include Pandas, </a:t>
            </a:r>
            <a:r>
              <a:rPr lang="en-US" sz="1400" dirty="0" err="1"/>
              <a:t>Numpy</a:t>
            </a:r>
            <a:r>
              <a:rPr lang="en-US" sz="1400" dirty="0"/>
              <a:t>, </a:t>
            </a:r>
            <a:r>
              <a:rPr lang="en-US" sz="1400" dirty="0" err="1"/>
              <a:t>Matplotlib</a:t>
            </a:r>
            <a:r>
              <a:rPr lang="en-US" sz="1400" dirty="0"/>
              <a:t>, </a:t>
            </a:r>
            <a:r>
              <a:rPr lang="en-US" sz="1400" dirty="0" err="1"/>
              <a:t>Seaborn</a:t>
            </a:r>
            <a:r>
              <a:rPr lang="en-US" sz="1400" dirty="0"/>
              <a:t>, </a:t>
            </a:r>
            <a:r>
              <a:rPr lang="en-US" sz="1400" dirty="0" err="1"/>
              <a:t>Scikit</a:t>
            </a:r>
            <a:r>
              <a:rPr lang="en-US" sz="1400" dirty="0"/>
              <a:t>-Learn and several other libraries.</a:t>
            </a:r>
            <a:endParaRPr lang="id-ID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81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9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id-ID" dirty="0" smtClean="0">
                <a:solidFill>
                  <a:schemeClr val="accent2"/>
                </a:solidFill>
              </a:rPr>
              <a:t>ANALYTICS</a:t>
            </a:r>
            <a:r>
              <a:rPr lang="id-ID" dirty="0" smtClean="0"/>
              <a:t> PROCESS</a:t>
            </a:r>
            <a:endParaRPr dirty="0"/>
          </a:p>
        </p:txBody>
      </p:sp>
      <p:sp>
        <p:nvSpPr>
          <p:cNvPr id="618" name="Google Shape;618;p29"/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</a:t>
            </a:r>
            <a:r>
              <a:rPr lang="id-ID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OVERVIEW &amp; S.W.O.T ANALYSIS</a:t>
            </a:r>
            <a:endParaRPr lang="id-ID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29"/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d-ID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MARKET EXPANSION</a:t>
            </a:r>
          </a:p>
        </p:txBody>
      </p:sp>
      <p:sp>
        <p:nvSpPr>
          <p:cNvPr id="620" name="Google Shape;620;p29"/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RFM MODEL &amp; K-MEANS CLUSTERING</a:t>
            </a:r>
            <a:endParaRPr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1" name="Google Shape;62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/>
      <p:bldP spid="618" grpId="0" animBg="1"/>
      <p:bldP spid="619" grpId="0" animBg="1"/>
      <p:bldP spid="6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dirty="0"/>
              <a:t>DATA OVERVIEW</a:t>
            </a:r>
            <a:endParaRPr dirty="0"/>
          </a:p>
        </p:txBody>
      </p:sp>
      <p:sp>
        <p:nvSpPr>
          <p:cNvPr id="742" name="Google Shape;742;p3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knowledge can be taken from existing data? </a:t>
            </a:r>
          </a:p>
        </p:txBody>
      </p:sp>
      <p:sp>
        <p:nvSpPr>
          <p:cNvPr id="743" name="Google Shape;743;p3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2000" b="1" dirty="0">
                <a:solidFill>
                  <a:schemeClr val="accent2"/>
                </a:solidFill>
                <a:latin typeface="Oswald"/>
                <a:sym typeface="Oswald"/>
              </a:rPr>
              <a:t>1</a:t>
            </a:r>
            <a:endParaRPr sz="1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" grpId="0"/>
      <p:bldP spid="742" grpId="0" build="p"/>
      <p:bldP spid="7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d-ID" sz="9600" dirty="0" smtClean="0">
                <a:solidFill>
                  <a:schemeClr val="bg1"/>
                </a:solidFill>
              </a:rPr>
              <a:t>£</a:t>
            </a:r>
            <a:r>
              <a:rPr lang="id-ID" sz="9600" b="0" dirty="0" smtClean="0">
                <a:solidFill>
                  <a:schemeClr val="bg1"/>
                </a:solidFill>
              </a:rPr>
              <a:t>8.998.808</a:t>
            </a:r>
            <a:r>
              <a:rPr lang="id-ID" sz="3200" dirty="0" smtClean="0">
                <a:solidFill>
                  <a:srgbClr val="FF0000"/>
                </a:solidFill>
              </a:rPr>
              <a:t>-</a:t>
            </a:r>
            <a:r>
              <a:rPr lang="id-ID" sz="2800" dirty="0" smtClean="0">
                <a:solidFill>
                  <a:srgbClr val="FF0000"/>
                </a:solidFill>
              </a:rPr>
              <a:t>5.16%</a:t>
            </a:r>
            <a:endParaRPr sz="2800" dirty="0">
              <a:solidFill>
                <a:srgbClr val="FF0000"/>
              </a:solidFill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Whoa</a:t>
            </a:r>
            <a:r>
              <a:rPr lang="id-ID" b="1" dirty="0" smtClean="0">
                <a:solidFill>
                  <a:schemeClr val="accent2"/>
                </a:solidFill>
              </a:rPr>
              <a:t>aaaa</a:t>
            </a:r>
            <a:r>
              <a:rPr lang="en-US" b="1" dirty="0" smtClean="0">
                <a:solidFill>
                  <a:schemeClr val="accent2"/>
                </a:solidFill>
              </a:rPr>
              <a:t>! </a:t>
            </a:r>
            <a:r>
              <a:rPr lang="en-US" b="1" dirty="0">
                <a:solidFill>
                  <a:schemeClr val="accent2"/>
                </a:solidFill>
              </a:rPr>
              <a:t>This is the sales revenue in 2011</a:t>
            </a:r>
          </a:p>
        </p:txBody>
      </p:sp>
      <p:sp>
        <p:nvSpPr>
          <p:cNvPr id="601" name="Google Shape;601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/>
      <p:bldP spid="60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sz="4800" dirty="0"/>
              <a:t>£ </a:t>
            </a:r>
            <a:r>
              <a:rPr lang="id-ID" sz="4800" dirty="0" smtClean="0"/>
              <a:t>19.287.250</a:t>
            </a:r>
            <a:endParaRPr sz="4800" dirty="0"/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600" dirty="0"/>
              <a:t>The company sales revenue of the last 2 years</a:t>
            </a:r>
          </a:p>
          <a:p>
            <a:pPr marL="0" lvl="0" indent="0" algn="ctr">
              <a:buNone/>
            </a:pPr>
            <a:endParaRPr lang="en-US" sz="2600" dirty="0"/>
          </a:p>
        </p:txBody>
      </p:sp>
      <p:sp>
        <p:nvSpPr>
          <p:cNvPr id="608" name="Google Shape;60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sz="4800" dirty="0" smtClean="0"/>
              <a:t> 5000+ </a:t>
            </a:r>
            <a:r>
              <a:rPr lang="id-ID" sz="4800" dirty="0" smtClean="0">
                <a:solidFill>
                  <a:schemeClr val="accent2"/>
                </a:solidFill>
              </a:rPr>
              <a:t>Products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09" name="Google Shape;60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id-ID" sz="2600" dirty="0" smtClean="0"/>
              <a:t>Number of Products</a:t>
            </a:r>
            <a:endParaRPr lang="id-ID" sz="2600" dirty="0"/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 dirty="0" smtClean="0"/>
              <a:t>6300+</a:t>
            </a:r>
            <a:r>
              <a:rPr lang="en" sz="4800" dirty="0" smtClean="0"/>
              <a:t> </a:t>
            </a:r>
            <a:r>
              <a:rPr lang="id-ID" sz="4800" dirty="0" smtClean="0">
                <a:solidFill>
                  <a:schemeClr val="accent2"/>
                </a:solidFill>
              </a:rPr>
              <a:t>Costumers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id-ID" sz="2600" dirty="0"/>
              <a:t>Number </a:t>
            </a:r>
            <a:r>
              <a:rPr lang="id-ID" sz="2600" dirty="0" smtClean="0"/>
              <a:t>of Customers</a:t>
            </a:r>
            <a:endParaRPr lang="id-ID" sz="2600" dirty="0"/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build="p"/>
      <p:bldP spid="608" grpId="0"/>
      <p:bldP spid="609" grpId="0" build="p"/>
      <p:bldP spid="610" grpId="0"/>
      <p:bldP spid="6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74927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sz="4800" dirty="0" smtClean="0"/>
              <a:t>1.033.033</a:t>
            </a:r>
            <a:endParaRPr sz="4800" dirty="0"/>
          </a:p>
        </p:txBody>
      </p:sp>
      <p:sp>
        <p:nvSpPr>
          <p:cNvPr id="607" name="Google Shape;60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085837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id-ID" sz="2600" dirty="0"/>
              <a:t>Number of Transactions</a:t>
            </a:r>
          </a:p>
        </p:txBody>
      </p:sp>
      <p:sp>
        <p:nvSpPr>
          <p:cNvPr id="610" name="Google Shape;610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789378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-ID" sz="4800" dirty="0"/>
              <a:t>92.6%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611" name="Google Shape;611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400287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600" dirty="0"/>
              <a:t>Transactions take place in the UK</a:t>
            </a:r>
          </a:p>
        </p:txBody>
      </p:sp>
      <p:sp>
        <p:nvSpPr>
          <p:cNvPr id="612" name="Google Shape;612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687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build="p"/>
      <p:bldP spid="610" grpId="0"/>
      <p:bldP spid="611" grpId="0" build="p"/>
    </p:bld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532</Words>
  <Application>Microsoft Office PowerPoint</Application>
  <PresentationFormat>On-screen Show (16:9)</PresentationFormat>
  <Paragraphs>119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Source Sans Pro</vt:lpstr>
      <vt:lpstr>Oswald</vt:lpstr>
      <vt:lpstr>Quince template</vt:lpstr>
      <vt:lpstr>ONLINE STORE ANALYTIC</vt:lpstr>
      <vt:lpstr>HELLO!</vt:lpstr>
      <vt:lpstr>PowerPoint Presentation</vt:lpstr>
      <vt:lpstr>ABOUT DATASETS AND ANALYTIC TECHNIQUES</vt:lpstr>
      <vt:lpstr>OUR ANALYTICS PROCESS</vt:lpstr>
      <vt:lpstr>DATA OVERVIEW</vt:lpstr>
      <vt:lpstr>£8.998.808-5.16%</vt:lpstr>
      <vt:lpstr>£ 19.287.250</vt:lpstr>
      <vt:lpstr>1.033.033</vt:lpstr>
      <vt:lpstr>PowerPoint Presentation</vt:lpstr>
      <vt:lpstr>PowerPoint Presentation</vt:lpstr>
      <vt:lpstr>S.W.O.T ANALYSIS BASED ON DATA</vt:lpstr>
      <vt:lpstr>MARKET EXPANSION</vt:lpstr>
      <vt:lpstr>PowerPoint Presentation</vt:lpstr>
      <vt:lpstr>PowerPoint Presentation</vt:lpstr>
      <vt:lpstr>RFM MODELS &amp; K-MEANS CLUSTERING</vt:lpstr>
      <vt:lpstr>RFM MODEL</vt:lpstr>
      <vt:lpstr>PowerPoint Presentation</vt:lpstr>
      <vt:lpstr>RFM Table Results Processed in Jupyter Lab</vt:lpstr>
      <vt:lpstr>proportion of Customer class and RFM Type</vt:lpstr>
      <vt:lpstr>K-MEANS CLUSTERING</vt:lpstr>
      <vt:lpstr>PowerPoint Presentation</vt:lpstr>
      <vt:lpstr>PowerPoint Presentation</vt:lpstr>
      <vt:lpstr>PowerPoint Presentation</vt:lpstr>
      <vt:lpstr>LET’S REVIEW WHAT HAS BEEN DISCUSSED</vt:lpstr>
      <vt:lpstr>THANKS!</vt:lpstr>
      <vt:lpstr>TEAM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STORE ANALYTIC</dc:title>
  <dc:creator>bayu nugroho</dc:creator>
  <cp:lastModifiedBy>owner 1</cp:lastModifiedBy>
  <cp:revision>71</cp:revision>
  <dcterms:modified xsi:type="dcterms:W3CDTF">2023-06-03T06:10:20Z</dcterms:modified>
</cp:coreProperties>
</file>